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6" r:id="rId3"/>
    <p:sldId id="275" r:id="rId4"/>
    <p:sldId id="282" r:id="rId5"/>
    <p:sldId id="266" r:id="rId6"/>
    <p:sldId id="267" r:id="rId7"/>
    <p:sldId id="25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81" r:id="rId16"/>
    <p:sldId id="279" r:id="rId17"/>
    <p:sldId id="278" r:id="rId18"/>
    <p:sldId id="283" r:id="rId19"/>
    <p:sldId id="284" r:id="rId20"/>
    <p:sldId id="277" r:id="rId21"/>
    <p:sldId id="280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636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165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702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900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265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679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619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37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792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697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156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762E6-22D8-4A9B-B488-D9D8C4B3B37C}" type="datetimeFigureOut">
              <a:rPr lang="ru-RU" smtClean="0"/>
              <a:pPr/>
              <a:t>18.09.2013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087E6-1709-41D9-9F72-9B911C6FD7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650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doc2.pdf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doc3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doc4.pd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doc5.pdf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doc6.pdf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doc1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4"/>
          <p:cNvSpPr>
            <a:spLocks noChangeArrowheads="1"/>
          </p:cNvSpPr>
          <p:nvPr/>
        </p:nvSpPr>
        <p:spPr bwMode="auto">
          <a:xfrm>
            <a:off x="2555776" y="177406"/>
            <a:ext cx="604867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74"/>
          <p:cNvSpPr>
            <a:spLocks noChangeArrowheads="1"/>
          </p:cNvSpPr>
          <p:nvPr/>
        </p:nvSpPr>
        <p:spPr bwMode="auto">
          <a:xfrm>
            <a:off x="0" y="177406"/>
            <a:ext cx="13811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5" name="Рисунок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79575"/>
            <a:ext cx="2466975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8604448" y="179575"/>
            <a:ext cx="53955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Box 132"/>
          <p:cNvSpPr txBox="1">
            <a:spLocks noChangeArrowheads="1"/>
          </p:cNvSpPr>
          <p:nvPr/>
        </p:nvSpPr>
        <p:spPr bwMode="auto">
          <a:xfrm>
            <a:off x="2570165" y="1520787"/>
            <a:ext cx="6250307" cy="147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9144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Адрес</a:t>
            </a: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: 398024, г. Липецк, ул. Ю. Натуралистов, д. 12а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Телефоны: (4742) 47-95-23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Факс: (4742) 28-35-64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E-</a:t>
            </a:r>
            <a:r>
              <a:rPr lang="ru-RU" altLang="ru-RU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mail</a:t>
            </a: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: sc72_lip@mail.ru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Сайт: http://sc-72.ru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4848" y="423021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</a:rPr>
              <a:t>Муниципальное бюджетное общеобразовательное учреждение средняя общеобразовательная </a:t>
            </a:r>
            <a:br>
              <a:rPr lang="ru-RU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школа №72</a:t>
            </a:r>
            <a:br>
              <a:rPr lang="ru-RU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имени Героя Российской Федерации </a:t>
            </a:r>
            <a:r>
              <a:rPr lang="ru-RU" sz="3600" b="1" dirty="0" err="1" smtClean="0">
                <a:solidFill>
                  <a:schemeClr val="tx2"/>
                </a:solidFill>
              </a:rPr>
              <a:t>Гануса</a:t>
            </a:r>
            <a:r>
              <a:rPr lang="ru-RU" sz="3600" b="1" dirty="0" smtClean="0">
                <a:solidFill>
                  <a:schemeClr val="tx2"/>
                </a:solidFill>
              </a:rPr>
              <a:t> Феодосия Григорьевича</a:t>
            </a:r>
            <a:br>
              <a:rPr lang="ru-RU" sz="3600" b="1" dirty="0" smtClean="0">
                <a:solidFill>
                  <a:schemeClr val="tx2"/>
                </a:solidFill>
              </a:rPr>
            </a:br>
            <a:r>
              <a:rPr lang="ru-RU" sz="3600" b="1" dirty="0" smtClean="0">
                <a:solidFill>
                  <a:schemeClr val="tx2"/>
                </a:solidFill>
              </a:rPr>
              <a:t> г. Липецка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4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Для презентации О.Н\гражанско-патриот\_DSC0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0330"/>
            <a:ext cx="4041700" cy="3031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23528" y="138113"/>
            <a:ext cx="8784976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направления 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деятельности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ГРАЖДАНСКО-ПАТРИОТИЧЕСКОЕ НАПРАВЛЕНИЕ</a:t>
            </a: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995" y="1127270"/>
            <a:ext cx="4360021" cy="5555367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Цели: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чувства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националь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-ной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гордости, национального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самосознания;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способности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жить с людьми других культур, языков и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религий;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готовность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к защите государства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56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68255"/>
            <a:ext cx="1368152" cy="13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8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Для презентации О.Н\здоровьесберег\P1090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56" y="1127270"/>
            <a:ext cx="4048224" cy="303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23528" y="138113"/>
            <a:ext cx="8784976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направления 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деятельности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ЗДОРОВЬЕСБЕРЕГАЮЩЕЕ НАПРАВЛЕНИЕ</a:t>
            </a: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995" y="1127270"/>
            <a:ext cx="4360021" cy="5363007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Цель: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культуры здорового образа жизни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ts val="900"/>
              </a:spcAft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56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68255"/>
            <a:ext cx="1368152" cy="13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8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Для презентации О.Н\социальное направ\P1100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7270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23528" y="138113"/>
            <a:ext cx="8784976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направления 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деятельности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СОЦИАЛЬНОЕ НАПРАВЛЕНИЕ</a:t>
            </a: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995" y="1127270"/>
            <a:ext cx="4360021" cy="5524589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Цели: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сознательного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отношения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к учебе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через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активной социальной позиции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общности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интересов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детей и родителей, через совместные творческие дела и знакомства с историей своей семьи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у подростков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пред-</a:t>
            </a:r>
            <a:r>
              <a:rPr lang="ru-RU" alt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ставлений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по этике и психологии семейной жизни; </a:t>
            </a:r>
            <a:endParaRPr lang="ru-RU" alt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трудолюбия,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творческого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отношения к учению, труду, жизни; </a:t>
            </a:r>
            <a:endParaRPr lang="ru-RU" alt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стремление 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к познанию и истине; целеустремленность и 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настойчивость</a:t>
            </a:r>
            <a:r>
              <a:rPr lang="ru-RU" alt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ru-RU" alt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бережливость.</a:t>
            </a: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56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68255"/>
            <a:ext cx="1368152" cy="13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8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Для презентации О.Н\эстетическое напавление\P1090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56" y="1115438"/>
            <a:ext cx="4048224" cy="303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23528" y="138113"/>
            <a:ext cx="8784976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направления 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деятельности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ЭСТЕТИЧЕСКОЕ  НАПРАВЛЕНИЕ</a:t>
            </a: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995" y="1127270"/>
            <a:ext cx="4360021" cy="5555367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Цели: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любви к Родине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чувства прекрасного;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уважения к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рос-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сийским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традициям (в том числе религиозным);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общечеловеческих ценностей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56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68255"/>
            <a:ext cx="1368152" cy="13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8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Для презентации О.Н\кормушки\P110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88" y="1115438"/>
            <a:ext cx="4048224" cy="3036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23528" y="138113"/>
            <a:ext cx="8784976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направления 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деятельности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ЭКОЛОГИЧЕСКОЕ НАПРАВЛЕНИЕ</a:t>
            </a: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995" y="1127270"/>
            <a:ext cx="4360021" cy="5516895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Цели: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формирование экологического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соз-нания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и мышления на основе активной жизненной позиции;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ценностного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отно-шения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к природе, окружающей среде;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пробуждение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экологического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соз-нания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неразрывно связанного с осознанием человеком своей роли на Земле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.</a:t>
            </a: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56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68255"/>
            <a:ext cx="1368152" cy="13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78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Покрова Пресвятой Богородицы, Боровое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pic>
        <p:nvPicPr>
          <p:cNvPr id="7" name="Picture 28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5151022" cy="6858000"/>
          </a:xfrm>
          <a:prstGeom prst="rect">
            <a:avLst/>
          </a:prstGeom>
          <a:noFill/>
        </p:spPr>
      </p:pic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5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5312"/>
            <a:ext cx="4873414" cy="6873311"/>
          </a:xfrm>
          <a:prstGeom prst="rect">
            <a:avLst/>
          </a:prstGeom>
          <a:noFill/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Часовня Рождества Христова, Лески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09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Михаила Архангела, Новополянье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pic>
        <p:nvPicPr>
          <p:cNvPr id="6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9" y="0"/>
            <a:ext cx="4570019" cy="6858000"/>
          </a:xfrm>
          <a:prstGeom prst="rect">
            <a:avLst/>
          </a:prstGeom>
          <a:noFill/>
        </p:spPr>
      </p:pic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209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21" y="0"/>
            <a:ext cx="4892119" cy="6858000"/>
          </a:xfrm>
          <a:prstGeom prst="rect">
            <a:avLst/>
          </a:prstGeom>
          <a:noFill/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Богоявления Господня, </a:t>
            </a:r>
            <a:r>
              <a:rPr lang="ru-RU" sz="2000" dirty="0" err="1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Ярлуково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5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1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4668566" cy="6889085"/>
          </a:xfrm>
          <a:prstGeom prst="rect">
            <a:avLst/>
          </a:prstGeom>
          <a:noFill/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Благовещенский монастырь, Ожога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5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3567"/>
            <a:ext cx="4663209" cy="6990959"/>
          </a:xfrm>
          <a:prstGeom prst="rect">
            <a:avLst/>
          </a:prstGeom>
          <a:noFill/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Варвары Великомученицы, Набережное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14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C:\Users\Ксения\Desktop\16653_20120627_231506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-27384"/>
            <a:ext cx="3104358" cy="43561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7469683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7884368" y="6021287"/>
            <a:ext cx="1259632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Липецк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99" y="-27384"/>
            <a:ext cx="3004185" cy="4356154"/>
          </a:xfrm>
          <a:prstGeom prst="rect">
            <a:avLst/>
          </a:prstGeom>
          <a:noFill/>
        </p:spPr>
      </p:pic>
      <p:pic>
        <p:nvPicPr>
          <p:cNvPr id="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30" y="-27384"/>
            <a:ext cx="2994082" cy="4356154"/>
          </a:xfrm>
          <a:prstGeom prst="rect">
            <a:avLst/>
          </a:prstGeom>
          <a:noFill/>
        </p:spPr>
      </p:pic>
      <p:sp>
        <p:nvSpPr>
          <p:cNvPr id="9" name="Text Box 92"/>
          <p:cNvSpPr txBox="1">
            <a:spLocks noChangeArrowheads="1"/>
          </p:cNvSpPr>
          <p:nvPr/>
        </p:nvSpPr>
        <p:spPr bwMode="auto">
          <a:xfrm>
            <a:off x="251520" y="4437113"/>
            <a:ext cx="28083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Всех Святых, в земле Российской просиявших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10" name="Text Box 92"/>
          <p:cNvSpPr txBox="1">
            <a:spLocks noChangeArrowheads="1"/>
          </p:cNvSpPr>
          <p:nvPr/>
        </p:nvSpPr>
        <p:spPr bwMode="auto">
          <a:xfrm>
            <a:off x="3265600" y="4437113"/>
            <a:ext cx="28083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Николая Чудотворца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11" name="Text Box 92"/>
          <p:cNvSpPr txBox="1">
            <a:spLocks noChangeArrowheads="1"/>
          </p:cNvSpPr>
          <p:nvPr/>
        </p:nvSpPr>
        <p:spPr bwMode="auto">
          <a:xfrm>
            <a:off x="6279315" y="4437113"/>
            <a:ext cx="28083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</a:t>
            </a:r>
            <a:r>
              <a:rPr lang="ru-RU" sz="2000" dirty="0" err="1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Татианы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99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6884937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7299622" y="6021287"/>
            <a:ext cx="1844378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Чаплыгин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Box 92"/>
          <p:cNvSpPr txBox="1">
            <a:spLocks noChangeArrowheads="1"/>
          </p:cNvSpPr>
          <p:nvPr/>
        </p:nvSpPr>
        <p:spPr bwMode="auto">
          <a:xfrm>
            <a:off x="251520" y="4437113"/>
            <a:ext cx="28083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Николая Чудотворца в Заречье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10" name="Text Box 92"/>
          <p:cNvSpPr txBox="1">
            <a:spLocks noChangeArrowheads="1"/>
          </p:cNvSpPr>
          <p:nvPr/>
        </p:nvSpPr>
        <p:spPr bwMode="auto">
          <a:xfrm>
            <a:off x="3265600" y="4437113"/>
            <a:ext cx="28083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Вознесения Господня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11" name="Text Box 92"/>
          <p:cNvSpPr txBox="1">
            <a:spLocks noChangeArrowheads="1"/>
          </p:cNvSpPr>
          <p:nvPr/>
        </p:nvSpPr>
        <p:spPr bwMode="auto">
          <a:xfrm>
            <a:off x="6279315" y="4437113"/>
            <a:ext cx="28083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Николая Чудотворца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pic>
        <p:nvPicPr>
          <p:cNvPr id="12" name="Picture 1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-52314"/>
            <a:ext cx="2995708" cy="4381083"/>
          </a:xfrm>
          <a:prstGeom prst="rect">
            <a:avLst/>
          </a:prstGeom>
          <a:noFill/>
        </p:spPr>
      </p:pic>
      <p:pic>
        <p:nvPicPr>
          <p:cNvPr id="13" name="Picture 20" descr="C:\Users\Ксения\Desktop\12091_20131110_211411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20" y="-121156"/>
            <a:ext cx="3053199" cy="444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1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84" y="1"/>
            <a:ext cx="3087373" cy="43287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51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4"/>
          <p:cNvSpPr>
            <a:spLocks noChangeArrowheads="1"/>
          </p:cNvSpPr>
          <p:nvPr/>
        </p:nvSpPr>
        <p:spPr bwMode="auto">
          <a:xfrm>
            <a:off x="2555776" y="177406"/>
            <a:ext cx="6912768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Rectangle 74"/>
          <p:cNvSpPr>
            <a:spLocks noChangeArrowheads="1"/>
          </p:cNvSpPr>
          <p:nvPr/>
        </p:nvSpPr>
        <p:spPr bwMode="auto">
          <a:xfrm>
            <a:off x="0" y="177406"/>
            <a:ext cx="13811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79575"/>
            <a:ext cx="2466975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9"/>
          <p:cNvSpPr txBox="1">
            <a:spLocks/>
          </p:cNvSpPr>
          <p:nvPr/>
        </p:nvSpPr>
        <p:spPr>
          <a:xfrm>
            <a:off x="2605087" y="711041"/>
            <a:ext cx="6359402" cy="134980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</a:rPr>
              <a:t>Муниципальное бюджетное общеобразовательное учреждение средняя общеобразовательная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школа №72</a:t>
            </a:r>
            <a:br>
              <a:rPr lang="ru-RU" sz="2000" b="1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имени Героя Российской Федерации </a:t>
            </a:r>
          </a:p>
          <a:p>
            <a:r>
              <a:rPr lang="ru-RU" sz="2000" b="1" dirty="0" err="1" smtClean="0">
                <a:solidFill>
                  <a:schemeClr val="bg1"/>
                </a:solidFill>
              </a:rPr>
              <a:t>Гануса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smtClean="0">
                <a:solidFill>
                  <a:schemeClr val="bg1"/>
                </a:solidFill>
              </a:rPr>
              <a:t>Феодосия Григорьевича</a:t>
            </a:r>
          </a:p>
          <a:p>
            <a:r>
              <a:rPr lang="ru-RU" sz="2000" b="1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г. Липецка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05087" y="3212976"/>
            <a:ext cx="6359402" cy="2664295"/>
          </a:xfrm>
          <a:prstGeom prst="rect">
            <a:avLst/>
          </a:prstGeom>
          <a:noFill/>
          <a:ln w="9525">
            <a:solidFill>
              <a:srgbClr val="860C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cs typeface="Arial" pitchFamily="34" charset="0"/>
              </a:rPr>
              <a:t>Адрес: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398024, г. Липецк, ул. </a:t>
            </a:r>
            <a:r>
              <a:rPr kumimoji="0" lang="ru-RU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Ю.Натуралистов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, д. 12а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cs typeface="Arial" pitchFamily="34" charset="0"/>
              </a:rPr>
              <a:t>Телефон: 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(4742) 47-95-23, 47-96-46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cs typeface="Arial" pitchFamily="34" charset="0"/>
              </a:rPr>
              <a:t>E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cs typeface="Arial" pitchFamily="34" charset="0"/>
              </a:rPr>
              <a:t>-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cs typeface="Arial" pitchFamily="34" charset="0"/>
              </a:rPr>
              <a:t>mail: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sc72_lip@mail.ru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mbria" pitchFamily="18" charset="0"/>
                <a:cs typeface="Arial" pitchFamily="34" charset="0"/>
              </a:rPr>
              <a:t>Сайт: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http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://</a:t>
            </a:r>
            <a:r>
              <a:rPr kumimoji="0" lang="en-US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sc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-72.</a:t>
            </a:r>
            <a:r>
              <a:rPr kumimoji="0" lang="en-US" altLang="ru-RU" sz="2000" b="0" i="0" u="none" strike="noStrike" cap="none" normalizeH="0" baseline="0" dirty="0" err="1" smtClean="0">
                <a:ln>
                  <a:noFill/>
                </a:ln>
                <a:solidFill>
                  <a:srgbClr val="1F497D"/>
                </a:solidFill>
                <a:effectLst/>
                <a:latin typeface="Times New Roman" pitchFamily="18" charset="0"/>
                <a:cs typeface="Arial" pitchFamily="34" charset="0"/>
              </a:rPr>
              <a:t>ru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1F497D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>
                <a:solidFill>
                  <a:srgbClr val="2C7C9F"/>
                </a:solidFill>
                <a:effectLst/>
                <a:latin typeface="Cambria" panose="02040503050406030204" pitchFamily="18" charset="0"/>
                <a:ea typeface="メイリオ"/>
                <a:cs typeface="Times New Roman"/>
              </a:rPr>
              <a:t>Гаврилова О. Н.: </a:t>
            </a:r>
            <a:r>
              <a:rPr lang="en-US" sz="2000" dirty="0">
                <a:solidFill>
                  <a:schemeClr val="tx2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olga_tanay123@mail.ru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162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7"/>
            <a:ext cx="4528106" cy="6950465"/>
          </a:xfrm>
          <a:prstGeom prst="rect">
            <a:avLst/>
          </a:prstGeom>
          <a:noFill/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Александра Невского, </a:t>
            </a:r>
            <a:r>
              <a:rPr lang="ru-RU" sz="2000" dirty="0" err="1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Воловчик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15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635"/>
            <a:ext cx="4652689" cy="6867550"/>
          </a:xfrm>
          <a:prstGeom prst="rect">
            <a:avLst/>
          </a:prstGeom>
          <a:noFill/>
        </p:spPr>
      </p:pic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4652689" y="6021287"/>
            <a:ext cx="414685" cy="414685"/>
          </a:xfrm>
          <a:prstGeom prst="rect">
            <a:avLst/>
          </a:prstGeom>
          <a:solidFill>
            <a:srgbClr val="2C7C9F"/>
          </a:solidFill>
          <a:ln w="31750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144000" tIns="7200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altLang="ru-RU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92"/>
          <p:cNvSpPr txBox="1">
            <a:spLocks noChangeArrowheads="1"/>
          </p:cNvSpPr>
          <p:nvPr/>
        </p:nvSpPr>
        <p:spPr bwMode="auto">
          <a:xfrm>
            <a:off x="5067374" y="6021287"/>
            <a:ext cx="4076626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182880" bIns="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Церковь Николая Чудотворца, </a:t>
            </a:r>
            <a:r>
              <a:rPr lang="ru-RU" sz="2000" dirty="0" err="1">
                <a:solidFill>
                  <a:schemeClr val="accent1"/>
                </a:solidFill>
                <a:latin typeface="Cambria" panose="02040503050406030204" pitchFamily="18" charset="0"/>
                <a:ea typeface="メイリオ"/>
                <a:cs typeface="Times New Roman"/>
              </a:rPr>
              <a:t>Двуречки</a:t>
            </a:r>
            <a:endParaRPr lang="ru-RU" sz="2000" b="1" dirty="0">
              <a:solidFill>
                <a:schemeClr val="accent1"/>
              </a:solidFill>
              <a:effectLst/>
              <a:latin typeface="Cambria" panose="02040503050406030204" pitchFamily="18" charset="0"/>
              <a:ea typeface="メイリオ"/>
              <a:cs typeface="Times New Roman"/>
            </a:endParaRPr>
          </a:p>
        </p:txBody>
      </p:sp>
      <p:sp>
        <p:nvSpPr>
          <p:cNvPr id="5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25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4"/>
          <p:cNvSpPr>
            <a:spLocks noChangeArrowheads="1"/>
          </p:cNvSpPr>
          <p:nvPr/>
        </p:nvSpPr>
        <p:spPr bwMode="auto">
          <a:xfrm>
            <a:off x="2555776" y="177406"/>
            <a:ext cx="604867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74"/>
          <p:cNvSpPr>
            <a:spLocks noChangeArrowheads="1"/>
          </p:cNvSpPr>
          <p:nvPr/>
        </p:nvSpPr>
        <p:spPr bwMode="auto">
          <a:xfrm>
            <a:off x="0" y="177406"/>
            <a:ext cx="13811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5" name="Рисунок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79575"/>
            <a:ext cx="2466975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8604448" y="179575"/>
            <a:ext cx="53955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Box 132"/>
          <p:cNvSpPr txBox="1">
            <a:spLocks noChangeArrowheads="1"/>
          </p:cNvSpPr>
          <p:nvPr/>
        </p:nvSpPr>
        <p:spPr bwMode="auto">
          <a:xfrm>
            <a:off x="2570165" y="2060848"/>
            <a:ext cx="625030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9144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Гаврилова </a:t>
            </a: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Ольга </a:t>
            </a:r>
            <a:r>
              <a:rPr lang="ru-RU" altLang="ru-RU" dirty="0" smtClean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Николаевна</a:t>
            </a:r>
            <a:endParaRPr lang="en-US" altLang="ru-RU" dirty="0" smtClean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зам. директора по ВР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высшей категории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" y="177405"/>
            <a:ext cx="2468926" cy="2745369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4848" y="423021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Программа </a:t>
            </a:r>
            <a:br>
              <a:rPr lang="ru-RU" sz="3600" b="1" dirty="0">
                <a:solidFill>
                  <a:schemeClr val="tx2"/>
                </a:solidFill>
              </a:rPr>
            </a:br>
            <a:r>
              <a:rPr lang="ru-RU" sz="3600" b="1" dirty="0">
                <a:solidFill>
                  <a:schemeClr val="tx2"/>
                </a:solidFill>
              </a:rPr>
              <a:t>духовно-нравственного воспитания </a:t>
            </a:r>
            <a:r>
              <a:rPr lang="ru-RU" sz="6600" b="1" dirty="0">
                <a:solidFill>
                  <a:schemeClr val="tx2"/>
                </a:solidFill>
              </a:rPr>
              <a:t>“Путь к себе”</a:t>
            </a:r>
          </a:p>
        </p:txBody>
      </p:sp>
    </p:spTree>
    <p:extLst>
      <p:ext uri="{BB962C8B-B14F-4D97-AF65-F5344CB8AC3E}">
        <p14:creationId xmlns="" xmlns:p14="http://schemas.microsoft.com/office/powerpoint/2010/main" val="9802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4"/>
          <p:cNvSpPr>
            <a:spLocks noChangeArrowheads="1"/>
          </p:cNvSpPr>
          <p:nvPr/>
        </p:nvSpPr>
        <p:spPr bwMode="auto">
          <a:xfrm>
            <a:off x="2555776" y="177406"/>
            <a:ext cx="604867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Rectangle 74"/>
          <p:cNvSpPr>
            <a:spLocks noChangeArrowheads="1"/>
          </p:cNvSpPr>
          <p:nvPr/>
        </p:nvSpPr>
        <p:spPr bwMode="auto">
          <a:xfrm>
            <a:off x="0" y="177406"/>
            <a:ext cx="13811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5" name="Рисунок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" y="179575"/>
            <a:ext cx="2466975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8604448" y="179575"/>
            <a:ext cx="539552" cy="27453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 Box 132"/>
          <p:cNvSpPr txBox="1">
            <a:spLocks noChangeArrowheads="1"/>
          </p:cNvSpPr>
          <p:nvPr/>
        </p:nvSpPr>
        <p:spPr bwMode="auto">
          <a:xfrm>
            <a:off x="2570165" y="332656"/>
            <a:ext cx="625030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0" rIns="9144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Цель программы «Путь к себе»:  </a:t>
            </a:r>
            <a:r>
              <a:rPr lang="ru-RU" altLang="ru-RU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становление нравственной и духовной, свободной и творческой личности; гармоничное духовное развитие личности школьника и привитие ему основополагающих принципов нравственности на основе православных, патриотических, культурно-исторических традиций России.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74848" y="423021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/>
                </a:solidFill>
              </a:rPr>
              <a:t>Программа </a:t>
            </a:r>
            <a:br>
              <a:rPr lang="ru-RU" sz="3600" b="1" dirty="0">
                <a:solidFill>
                  <a:schemeClr val="tx2"/>
                </a:solidFill>
              </a:rPr>
            </a:br>
            <a:r>
              <a:rPr lang="ru-RU" sz="3600" b="1" dirty="0">
                <a:solidFill>
                  <a:schemeClr val="tx2"/>
                </a:solidFill>
              </a:rPr>
              <a:t>духовно-нравственного воспитания </a:t>
            </a:r>
            <a:r>
              <a:rPr lang="ru-RU" sz="6600" b="1" dirty="0">
                <a:solidFill>
                  <a:schemeClr val="tx2"/>
                </a:solidFill>
              </a:rPr>
              <a:t>“Путь к себе”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1" y="177405"/>
            <a:ext cx="2463793" cy="27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115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179512" y="138113"/>
            <a:ext cx="8784976" cy="65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Задачи программы </a:t>
            </a: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«Путь к себе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» 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1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. Воспитывать уважение к нравственным нормам христианской морали. 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2. Способствовать становлению, развитию, воспитанию в старшекласснике Благородного Человека путем выявления его личностных качеств; развивать способность воспринимать и анализировать православную литературу, учить выражать чувства.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3.  Помочь учащимся научиться жить среди людей с пользой для себя и для других; развивать и воспитывать у учащихся такие качества души и ума, как любовь к ближнему, долг и ответственность, заботливость и стыдливость, сдержанность, искренность, уважение, понимание, сострадание, радость и сотрудничество.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4. Ориентировать семью на духовно-нравственное воспитание учащихся. 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5. Способствовать выявлению и развитию у учащихся способности постижения и переживания красоты в разных ее проявлениях и формах.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6. Способствовать процессу познания и усвоения учащимися истинно человеческого проникновения общечеловеческими интересами.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7. Способствовать формированию у учащихся новых жизненных ценностей, понимания сущности любви как творческой основы восхождения человека по эволюционному пути.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8. Способствовать освоению учащимися положений философии, науки и религии о сущности человека, смысле его жизни и сути эволюции человечества.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9. Формировать чувство любви к Родине на основе изучения национальных культурных традиций.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10. Осуществлять целенаправленную работу по физическому воспитанию, укреплению воли и выносливости</a:t>
            </a: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04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179512" y="138113"/>
            <a:ext cx="8784976" cy="65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принципы программы </a:t>
            </a:r>
            <a:endParaRPr lang="ru-RU" altLang="ru-RU" sz="2800" b="1" dirty="0" smtClean="0">
              <a:solidFill>
                <a:schemeClr val="accent6"/>
              </a:solidFill>
              <a:latin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1.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Принцип доверия и поддержки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: решительный отказ от практики  авторитарного воздействия на родителей и культивирование доверия и взаимной поддержки педагогического коллектива и родительской общественности, глубокое осознание того, что только совместными усилиями нам удастся решать воспитательные задачи;  соблюдение баланса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духовно-нравственного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воспитания и высокого уровня образования.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2.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Принцип партнерства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: оказание взаимной помощи педагогами, родителями, членами общественности в вопросах воспитания, уважение мнения всех участников учебно-воспитательного процесса, привлечение к делу духовно-нравственного воспитания, жизненного опыта родителей, представителей различных социальных институтов воспитания.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3. </a:t>
            </a: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Принцип гуманизма и демократичности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: родители, члены общественности, представители социальных институтов воспитания, являясь полноправными участниками всех событий, происходящих в школе, должны иметь возможность выбора содержания (школьный компонент), форм и способов организации воспитательного процесса; обеспечение исторической преемственности поколений, сохранение, распространение и развитие национальной культуры, воспитание бережного отношения к историческому и культурному наследию народов России, её традициям и религии.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53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3"/>
          <p:cNvSpPr txBox="1">
            <a:spLocks noChangeArrowheads="1"/>
          </p:cNvSpPr>
          <p:nvPr/>
        </p:nvSpPr>
        <p:spPr bwMode="auto">
          <a:xfrm>
            <a:off x="323528" y="138113"/>
            <a:ext cx="8784976" cy="9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800" b="1" dirty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Основные направления </a:t>
            </a:r>
            <a:r>
              <a:rPr lang="ru-RU" altLang="ru-RU" sz="2800" b="1" dirty="0" smtClean="0">
                <a:solidFill>
                  <a:schemeClr val="accent6"/>
                </a:solidFill>
                <a:latin typeface="Times New Roman" pitchFamily="18" charset="0"/>
                <a:cs typeface="Arial" pitchFamily="34" charset="0"/>
              </a:rPr>
              <a:t>деятельности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ДУХОВНО-НРАВСТВЕННОЕ НАПРАВЛЕНИЕ </a:t>
            </a:r>
          </a:p>
          <a:p>
            <a:pPr lvl="0" fontAlgn="base">
              <a:spcBef>
                <a:spcPct val="0"/>
              </a:spcBef>
              <a:spcAft>
                <a:spcPts val="900"/>
              </a:spcAft>
            </a:pPr>
            <a:endParaRPr lang="ru-RU" altLang="ru-RU" sz="2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" name="Rectangle 74"/>
          <p:cNvSpPr>
            <a:spLocks noChangeArrowheads="1"/>
          </p:cNvSpPr>
          <p:nvPr/>
        </p:nvSpPr>
        <p:spPr bwMode="auto">
          <a:xfrm>
            <a:off x="0" y="0"/>
            <a:ext cx="138112" cy="69573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55995" y="1127270"/>
            <a:ext cx="4360021" cy="5439951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900"/>
              </a:spcAft>
            </a:pPr>
            <a:r>
              <a:rPr lang="ru-RU" altLang="ru-RU" sz="2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Цели: </a:t>
            </a:r>
            <a:endParaRPr lang="ru-RU" altLang="ru-RU" sz="20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правовой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культуры;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знакомство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 правовыми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нормами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и процедурами; 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выработка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правовой 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культуры;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воспитание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чувства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справед-ливости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,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милосердия,  чести;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достоинство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свободы 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совести и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вероиспо-ведания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;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толерантности</a:t>
            </a:r>
            <a:r>
              <a:rPr lang="ru-RU" altLang="ru-RU" sz="20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, представления о вере, духовной культуре и светской этике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Arial" pitchFamily="34" charset="0"/>
              </a:rPr>
              <a:t>.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ru-RU" alt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051" name="Picture 3" descr="C:\Users\admin\Desktop\Для презентации О.Н\духовно-нравств\P10806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7270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6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168255"/>
            <a:ext cx="1368152" cy="139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8149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826</Words>
  <Application>Microsoft Office PowerPoint</Application>
  <PresentationFormat>Экран (4:3)</PresentationFormat>
  <Paragraphs>113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бюджетное общеобразовательное учреждение средняя общеобразовательная  школа №72 имени Героя Российской Федерации Гануса Феодосия Григорьевича  г. Липецка</vt:lpstr>
      <vt:lpstr>Слайд 2</vt:lpstr>
      <vt:lpstr>Слайд 3</vt:lpstr>
      <vt:lpstr>Слайд 4</vt:lpstr>
      <vt:lpstr>Программа  духовно-нравственного воспитания “Путь к себе”</vt:lpstr>
      <vt:lpstr>Программа  духовно-нравственного воспитания “Путь к себе”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Strategy48.ru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средняя общеобразовательная школа №72 имени Героя Российской Федерации Гануса Феодосия Григорьевича г. Липецка</dc:title>
  <dc:creator>admin</dc:creator>
  <cp:lastModifiedBy>ольга</cp:lastModifiedBy>
  <cp:revision>56</cp:revision>
  <dcterms:created xsi:type="dcterms:W3CDTF">2013-11-24T12:39:03Z</dcterms:created>
  <dcterms:modified xsi:type="dcterms:W3CDTF">2013-09-18T17:02:43Z</dcterms:modified>
</cp:coreProperties>
</file>