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6" r:id="rId4"/>
    <p:sldId id="257" r:id="rId5"/>
    <p:sldId id="258" r:id="rId6"/>
    <p:sldId id="279" r:id="rId7"/>
    <p:sldId id="283" r:id="rId8"/>
    <p:sldId id="259" r:id="rId9"/>
    <p:sldId id="262" r:id="rId10"/>
    <p:sldId id="263" r:id="rId11"/>
    <p:sldId id="265" r:id="rId12"/>
    <p:sldId id="267" r:id="rId13"/>
    <p:sldId id="269" r:id="rId14"/>
    <p:sldId id="270" r:id="rId15"/>
    <p:sldId id="288" r:id="rId16"/>
    <p:sldId id="294" r:id="rId17"/>
    <p:sldId id="271" r:id="rId18"/>
    <p:sldId id="273" r:id="rId19"/>
    <p:sldId id="289" r:id="rId20"/>
    <p:sldId id="290" r:id="rId21"/>
    <p:sldId id="280" r:id="rId22"/>
    <p:sldId id="295" r:id="rId23"/>
    <p:sldId id="296" r:id="rId24"/>
    <p:sldId id="285" r:id="rId25"/>
    <p:sldId id="274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808000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448780"/>
            <a:ext cx="6478488" cy="38524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РАЗВИТИЕ ДУХОВНО – НРАВСТВЕННЫХ КАЧЕСТВ ЛИЧНОСТИ УЧАЩИХСЯ НА ОСНОВЕ ИЗУЧЕНИЯ НАСЛЕДИЯ ПРП. АМВРОСИЯ </a:t>
            </a:r>
            <a:r>
              <a:rPr lang="ru-RU" b="1" dirty="0" smtClean="0">
                <a:latin typeface="Cambria" panose="02040503050406030204" pitchFamily="18" charset="0"/>
              </a:rPr>
              <a:t>ОПТИНСКОГО</a:t>
            </a:r>
            <a:r>
              <a:rPr lang="ru-RU" b="1" i="1" dirty="0">
                <a:latin typeface="Cambria" panose="02040503050406030204" pitchFamily="18" charset="0"/>
              </a:rPr>
              <a:t/>
            </a:r>
            <a:br>
              <a:rPr lang="ru-RU" b="1" i="1" dirty="0">
                <a:latin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622" y="5085184"/>
            <a:ext cx="5829330" cy="13681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Липецкая Православная гимназия им.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прп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. Амвросия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Оптинского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 descr="&amp;Pcy;&amp;rcy;&amp;iecy;&amp;pcy;&amp;ocy;&amp;dcy;&amp;ocy;&amp;bcy;&amp;ncy;&amp;ycy;&amp;jcy; &amp;Acy;&amp;mcy;&amp;vcy;&amp;rcy;&amp;ocy;&amp;scy;&amp;icy;&amp;jcy; &amp;Ocy;&amp;pcy;&amp;tcy;&amp;icy;&amp;ncy;&amp;scy;&amp;kcy;&amp;icy;&amp;jcy;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22" y="476672"/>
            <a:ext cx="151108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K:\фото выпускной\гимназия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89"/>
          <a:stretch/>
        </p:blipFill>
        <p:spPr bwMode="auto">
          <a:xfrm>
            <a:off x="6225952" y="5038804"/>
            <a:ext cx="2232248" cy="141453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90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482952" cy="1252728"/>
          </a:xfrm>
        </p:spPr>
        <p:txBody>
          <a:bodyPr/>
          <a:lstStyle/>
          <a:p>
            <a:r>
              <a:rPr lang="ru-RU" b="1" dirty="0"/>
              <a:t>Сцены из спектакля</a:t>
            </a:r>
            <a:endParaRPr lang="ru-RU" dirty="0"/>
          </a:p>
        </p:txBody>
      </p:sp>
      <p:pic>
        <p:nvPicPr>
          <p:cNvPr id="4" name="Объект 3" descr="H:\за нравственный подвиг\2014 НА КОНКУРС за нравственный подвиг\грамоты, фото\занятия\IMG_54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40968"/>
            <a:ext cx="4600482" cy="34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D:\Мама файлы\Фото  гимназия\1 кл трактор и т д\в гостях у батюшки Амвросия\IMG_4364.JPG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3" t="32942" r="19318"/>
          <a:stretch/>
        </p:blipFill>
        <p:spPr bwMode="auto">
          <a:xfrm>
            <a:off x="395536" y="1772816"/>
            <a:ext cx="2766046" cy="3451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D:\Мама файлы\Фото  гимназия\1 кл трактор и т д\в гостях у батюшки Амвросия\IMG_437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3044"/>
            <a:ext cx="2324735" cy="3723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4710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51520" y="4653136"/>
            <a:ext cx="3816424" cy="193905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4800" b="1" dirty="0" err="1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ru-RU" sz="4800" b="1" dirty="0" err="1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птиной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 descr="H:\за нравственный подвиг\2014 НА КОНКУРС за нравственный подвиг\грамоты, фото\в Оптиной\в Оптиной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4861"/>
            <a:ext cx="5472608" cy="3962251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Объект 3" descr="H:\за нравственный подвиг\2014 НА КОНКУРС за нравственный подвиг\грамоты, фото\в Оптиной\в монастыре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884707" cy="3600400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0656" y="474861"/>
            <a:ext cx="3458799" cy="2594099"/>
          </a:xfrm>
          <a:prstGeom prst="rect">
            <a:avLst/>
          </a:prstGeom>
          <a:ln w="889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52684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36096" y="4365103"/>
            <a:ext cx="3707904" cy="172819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>
                  <a:solidFill>
                    <a:schemeClr val="accent3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4000" b="1" dirty="0" smtClean="0">
                <a:ln>
                  <a:solidFill>
                    <a:schemeClr val="accent3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4000" b="1" dirty="0" err="1" smtClean="0">
                <a:ln>
                  <a:solidFill>
                    <a:schemeClr val="accent3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Оптиной</a:t>
            </a:r>
            <a:endParaRPr lang="ru-RU" sz="4000" b="1" dirty="0">
              <a:ln>
                <a:solidFill>
                  <a:schemeClr val="accent3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4000" dirty="0"/>
          </a:p>
        </p:txBody>
      </p:sp>
      <p:pic>
        <p:nvPicPr>
          <p:cNvPr id="5" name="Объект 3" descr="H:\за нравственный подвиг\2014 НА КОНКУРС за нравственный подвиг\грамоты, фото\в Оптиной\у хибарки батюшки Амвросия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7443"/>
            <a:ext cx="4104611" cy="3003657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Объект 3" descr="H:\за нравственный подвиг\2014 НА КОНКУРС за нравственный подвиг\грамоты, фото\в Оптиной\у скита.JPG"/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10" y="424046"/>
            <a:ext cx="3919251" cy="2880319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212976"/>
            <a:ext cx="4179549" cy="3134662"/>
          </a:xfrm>
          <a:prstGeom prst="rect">
            <a:avLst/>
          </a:prstGeom>
          <a:ln w="38100" cap="sq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387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7359" y="3212976"/>
            <a:ext cx="2664296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79513" y="4896457"/>
            <a:ext cx="3528392" cy="119684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В ТАМБОВЕ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 descr="D:\Мама файлы\Фото  гимназия\1 кл трактор и т д\фото Тамбов\IMG_6222.JPG"/>
          <p:cNvPicPr>
            <a:picLocks noGrp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5549"/>
            <a:ext cx="3259137" cy="4170363"/>
          </a:xfrm>
          <a:prstGeom prst="rect">
            <a:avLst/>
          </a:prstGeom>
          <a:ln w="889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5500"/>
            <a:ext cx="3217847" cy="429046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3086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:\за нравственный подвиг\2014 НА КОНКУРС за нравственный подвиг\грамоты, фото\В Сезеновском монастыре\SAM_1976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5382" y="620688"/>
            <a:ext cx="4333646" cy="3107050"/>
          </a:xfrm>
          <a:prstGeom prst="rect">
            <a:avLst/>
          </a:prstGeom>
          <a:ln w="1270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45152" y="404664"/>
            <a:ext cx="3822192" cy="273630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СЕЗЕНОВСКИЙ МОНАСТЫРЬ</a:t>
            </a:r>
          </a:p>
          <a:p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ТРОЕКУРОВСКИЙ МОНАСТЫРЬ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5" t="26180" r="20076" b="28345"/>
          <a:stretch/>
        </p:blipFill>
        <p:spPr>
          <a:xfrm>
            <a:off x="4251992" y="3535678"/>
            <a:ext cx="4608512" cy="3024336"/>
          </a:xfrm>
          <a:prstGeom prst="rect">
            <a:avLst/>
          </a:prstGeom>
          <a:ln w="889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65177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827584" y="5661248"/>
            <a:ext cx="2376264" cy="64807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Проекты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Объект 3" descr="H:\за нравственный подвиг\2014 НА КОНКУРС за нравственный подвиг\грамоты, фото\проекты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416" y="1591055"/>
            <a:ext cx="5987008" cy="4070193"/>
          </a:xfrm>
          <a:prstGeom prst="rect">
            <a:avLst/>
          </a:prstGeom>
          <a:ln w="190500" cap="sq">
            <a:solidFill>
              <a:srgbClr val="808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http://www.pravmir.ru/wp-content/uploads/pravmir-images/ambrose1-2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820"/>
            <a:ext cx="1944216" cy="2696469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42884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Scy;&amp;vcy;&amp;yacy;&amp;tcy;&amp;ocy;-&amp;Vcy;&amp;vcy;&amp;iecy;&amp;dcy;&amp;iecy;&amp;ncy;&amp;scy;&amp;kcy;&amp;acy;&amp;yacy; &amp;Ocy;&amp;pcy;&amp;tcy;&amp;icy;&amp;ncy;&amp;acy; &amp;pcy;&amp;ucy;&amp;scy;&amp;tcy;&amp;ycy;&amp;ncy;&amp;softcy;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561"/>
            <a:ext cx="9144000" cy="68645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661248"/>
            <a:ext cx="8784976" cy="1196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гостях у батюшки Амвросия</a:t>
            </a:r>
            <a:endParaRPr lang="ru-RU" sz="4800" dirty="0">
              <a:solidFill>
                <a:schemeClr val="accent3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Объект 3" descr="&amp;pcy;&amp;rcy;&amp;pcy; &amp;Acy;&amp;mcy;&amp;vcy;&amp;rcy;&amp;ocy;&amp;scy;&amp;icy;&amp;jcy; &amp;Ocy;&amp;pcy;&amp;tcy;&amp;icy;&amp;ncy;&amp;scy;&amp;kcy;&amp;icy;&amp;jcy;, &amp;pcy;&amp;ocy;&amp;rcy;&amp;tcy;&amp;rcy;&amp;iecy;&amp;tcy;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32"/>
          <a:stretch/>
        </p:blipFill>
        <p:spPr bwMode="auto">
          <a:xfrm>
            <a:off x="2699792" y="260648"/>
            <a:ext cx="1872208" cy="2376264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45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 descr="H:\за нравственный подвиг\2014 НА КОНКУРС за нравственный подвиг\грамоты, фото\конкурсы\У моей России...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02" b="1"/>
          <a:stretch/>
        </p:blipFill>
        <p:spPr bwMode="auto">
          <a:xfrm>
            <a:off x="485800" y="4356666"/>
            <a:ext cx="3276611" cy="209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литературно – музыкальная композиция «В гостях у батюшки Амвросия»</a:t>
            </a:r>
            <a:endParaRPr lang="ru-RU" sz="3600" b="1" dirty="0"/>
          </a:p>
        </p:txBody>
      </p:sp>
      <p:pic>
        <p:nvPicPr>
          <p:cNvPr id="5" name="Объект 3" descr="H:\за нравственный подвиг\2014 НА КОНКУРС за нравственный подвиг\грамоты, фото\конкурсы\заключительная сцена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60851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Объект 3" descr="H:\за нравственный подвиг\2014 НА КОНКУРС за нравственный подвиг\грамоты, фото\конкурсы\гимн гимназиста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66" b="7130"/>
          <a:stretch/>
        </p:blipFill>
        <p:spPr bwMode="auto">
          <a:xfrm>
            <a:off x="457200" y="1916832"/>
            <a:ext cx="4402832" cy="2304256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0146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2800" b="1" dirty="0"/>
              <a:t>литературно – музыкальная композиция «В гостях у батюшки </a:t>
            </a:r>
            <a:r>
              <a:rPr lang="ru-RU" sz="3200" b="1" dirty="0"/>
              <a:t>Амвросия»</a:t>
            </a:r>
            <a:endParaRPr lang="ru-RU" sz="3200" dirty="0"/>
          </a:p>
        </p:txBody>
      </p:sp>
      <p:pic>
        <p:nvPicPr>
          <p:cNvPr id="4" name="Объект 3" descr="H:\за нравственный подвиг\2014 НА КОНКУРС за нравственный подвиг\грамоты, фото\конкурсы\преподобный наш Амвросий, наставленья нам подай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939" y="1192631"/>
            <a:ext cx="3747736" cy="2592288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55"/>
          <a:stretch/>
        </p:blipFill>
        <p:spPr>
          <a:xfrm>
            <a:off x="880374" y="4197763"/>
            <a:ext cx="3640318" cy="209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87"/>
          <a:stretch/>
        </p:blipFill>
        <p:spPr>
          <a:xfrm>
            <a:off x="5042518" y="4179833"/>
            <a:ext cx="3644282" cy="2091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5" t="14184"/>
          <a:stretch/>
        </p:blipFill>
        <p:spPr>
          <a:xfrm>
            <a:off x="5178878" y="1345115"/>
            <a:ext cx="3321734" cy="2439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06458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466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ПРИТЧА О БОГАТОЙ БАРЫНЕ</a:t>
            </a:r>
            <a:endParaRPr lang="ru-RU" sz="3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66" t="43390"/>
          <a:stretch/>
        </p:blipFill>
        <p:spPr>
          <a:xfrm>
            <a:off x="4355976" y="1228778"/>
            <a:ext cx="3663455" cy="2388062"/>
          </a:xfrm>
          <a:prstGeom prst="rect">
            <a:avLst/>
          </a:prstGeom>
          <a:ln w="1270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2" t="40807"/>
          <a:stretch/>
        </p:blipFill>
        <p:spPr>
          <a:xfrm>
            <a:off x="3491880" y="3863768"/>
            <a:ext cx="4026448" cy="2645539"/>
          </a:xfrm>
          <a:prstGeom prst="rect">
            <a:avLst/>
          </a:prstGeom>
          <a:ln w="38100" cap="sq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22" t="26667" r="31111"/>
          <a:stretch/>
        </p:blipFill>
        <p:spPr>
          <a:xfrm>
            <a:off x="457199" y="1228778"/>
            <a:ext cx="3112689" cy="3668526"/>
          </a:xfrm>
          <a:prstGeom prst="rect">
            <a:avLst/>
          </a:prstGeom>
          <a:ln w="38100" cap="sq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452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4581128"/>
            <a:ext cx="3744415" cy="154503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преподобный АМВРОСИЙ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ОПТИНСКИЙ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http://www.pravoslavie.ru/sas/image/100481/48141.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536504" cy="633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16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80"/>
          <a:stretch/>
        </p:blipFill>
        <p:spPr>
          <a:xfrm>
            <a:off x="467544" y="1556792"/>
            <a:ext cx="4032448" cy="2392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7" t="12927"/>
          <a:stretch/>
        </p:blipFill>
        <p:spPr>
          <a:xfrm>
            <a:off x="4209250" y="2932728"/>
            <a:ext cx="4477550" cy="3342439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8328"/>
            <a:ext cx="8003232" cy="1041581"/>
          </a:xfrm>
        </p:spPr>
        <p:txBody>
          <a:bodyPr/>
          <a:lstStyle/>
          <a:p>
            <a:r>
              <a:rPr lang="ru-RU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ПРИТЧА О БОГАТОЙ БАРЫНЕ</a:t>
            </a:r>
            <a:endParaRPr lang="ru-RU" dirty="0">
              <a:ln>
                <a:solidFill>
                  <a:schemeClr val="accent3">
                    <a:lumMod val="50000"/>
                  </a:schemeClr>
                </a:solidFill>
              </a:ln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505" y="4149080"/>
            <a:ext cx="3888431" cy="19770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БОГ ПОСЕЩАЕТ СВОЕЮ МИЛОСТИЮ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только смиренных</a:t>
            </a:r>
          </a:p>
          <a:p>
            <a:pPr marL="0" indent="0">
              <a:buNone/>
            </a:pP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прп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. Амвросий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</a:rPr>
              <a:t>Оптинский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712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Награждения</a:t>
            </a:r>
            <a:endParaRPr lang="ru-RU" sz="4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Объект 3" descr="H:\за нравственный подвиг\2014 НА КОНКУРС за нравственный подвиг\грамоты, фото\Награждения\Ваня и Маша.JPG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/>
          <a:stretch/>
        </p:blipFill>
        <p:spPr bwMode="auto">
          <a:xfrm>
            <a:off x="4427984" y="3429000"/>
            <a:ext cx="374441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 descr="H:\за нравственный подвиг\2014 НА КОНКУРС за нравственный подвиг\грамоты, фото\Награждения\на награждении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88"/>
          <a:stretch/>
        </p:blipFill>
        <p:spPr bwMode="auto">
          <a:xfrm>
            <a:off x="481481" y="1412776"/>
            <a:ext cx="4320480" cy="2952328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40249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6360" y="3212976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96136" y="342900"/>
            <a:ext cx="2890664" cy="1789956"/>
          </a:xfrm>
        </p:spPr>
        <p:txBody>
          <a:bodyPr>
            <a:normAutofit/>
          </a:bodyPr>
          <a:lstStyle/>
          <a:p>
            <a:r>
              <a:rPr lang="ru-RU" dirty="0" smtClean="0"/>
              <a:t>Форум в Тамбове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342900"/>
            <a:ext cx="4258816" cy="319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7060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7525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3" r="23322" b="20133"/>
          <a:stretch/>
        </p:blipFill>
        <p:spPr>
          <a:xfrm>
            <a:off x="251521" y="188640"/>
            <a:ext cx="4104454" cy="343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6096" y="332656"/>
            <a:ext cx="3250704" cy="1258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Выступление на секции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r="23333" b="11111"/>
          <a:stretch/>
        </p:blipFill>
        <p:spPr>
          <a:xfrm>
            <a:off x="4860032" y="1935538"/>
            <a:ext cx="3473913" cy="356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27" r="10909"/>
          <a:stretch/>
        </p:blipFill>
        <p:spPr>
          <a:xfrm>
            <a:off x="1871700" y="3501008"/>
            <a:ext cx="3024336" cy="29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551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&amp;Fcy;&amp;ocy;&amp;tcy;&amp;ocy;&amp;gcy;&amp;rcy;&amp;acy;&amp;fcy;&amp;icy;&amp;yacy; &amp;pcy;&amp;rcy;&amp;pcy;.&amp;Acy;&amp;mcy;&amp;vcy;&amp;rcy;&amp;ocy;&amp;scy;&amp;icy;&amp;jcy; &amp;Ocy;&amp;pcy;&amp;tcy;&amp;icy;&amp;ncy;&amp;scy;&amp;kcy;&amp;icy;&amp;j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125"/>
            <a:ext cx="8744811" cy="61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899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Липецкая православная гимназия им.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прп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Амвросия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Оптинского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Фото\DSC01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951" y="272530"/>
            <a:ext cx="8546098" cy="48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843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&amp;fcy;&amp;ocy;&amp;tcy;&amp;ocy;&amp;gcy;&amp;rcy;&amp;acy;&amp;fcy;&amp;icy;&amp;yacy; &amp;lcy;&amp;iecy;&amp;scy; &amp;ncy;&amp;iecy;&amp;bcy;&amp;ocy; &amp;ocy;&amp;scy;&amp;iecy;&amp;ncy;&amp;softcy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55" y="260648"/>
            <a:ext cx="8640960" cy="63813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4" name="Picture 2" descr="http://www.pravoslavie.ru/sas/image/100481/48141.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2664296" cy="37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1469" y="3548157"/>
            <a:ext cx="2812379" cy="310101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ПОСВЯЩЕНИЕ В ГИМНАЗИСТЫ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Фото\посвящение в гимназисты\IMGP209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8" t="25850" r="4325" b="11151"/>
          <a:stretch/>
        </p:blipFill>
        <p:spPr bwMode="auto">
          <a:xfrm>
            <a:off x="251520" y="154415"/>
            <a:ext cx="5476875" cy="2808288"/>
          </a:xfrm>
          <a:prstGeom prst="rect">
            <a:avLst/>
          </a:prstGeom>
          <a:gradFill>
            <a:gsLst>
              <a:gs pos="3000">
                <a:schemeClr val="accent1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</p:pic>
      <p:pic>
        <p:nvPicPr>
          <p:cNvPr id="2050" name="Picture 2" descr="D:\Фото\посвящение в гимназисты\IMGP20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68"/>
          <a:stretch/>
        </p:blipFill>
        <p:spPr bwMode="auto">
          <a:xfrm>
            <a:off x="3491880" y="3117981"/>
            <a:ext cx="5194920" cy="35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40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9" y="692696"/>
            <a:ext cx="7596832" cy="54334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Надо жить – не тужить, никого не осуждать, никому не досаждать, и всем мое почтение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b="1" dirty="0">
              <a:solidFill>
                <a:schemeClr val="accent6">
                  <a:lumMod val="50000"/>
                </a:schemeClr>
              </a:solidFill>
              <a:latin typeface="Century" panose="02040604050505020304" pitchFamily="18" charset="0"/>
            </a:endParaRP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Нужно жить нелицемерно и вести себя примерно, чтобы дело было верно, а иначе выйдет скверно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dirty="0">
              <a:solidFill>
                <a:schemeClr val="accent6">
                  <a:lumMod val="50000"/>
                </a:schemeClr>
              </a:solidFill>
              <a:latin typeface="Century" panose="02040604050505020304" pitchFamily="18" charset="0"/>
            </a:endParaRP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Отчего человек бывает плох? Оттого, что забывает, что над ним Бог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!</a:t>
            </a:r>
          </a:p>
          <a:p>
            <a:pPr lvl="0"/>
            <a:endParaRPr lang="ru-RU" b="1" dirty="0">
              <a:solidFill>
                <a:schemeClr val="accent6">
                  <a:lumMod val="50000"/>
                </a:schemeClr>
              </a:solidFill>
              <a:latin typeface="Century" panose="02040604050505020304" pitchFamily="18" charset="0"/>
            </a:endParaRPr>
          </a:p>
          <a:p>
            <a:pPr lvl="0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" panose="02040604050505020304" pitchFamily="18" charset="0"/>
              </a:rPr>
              <a:t>Где просто – там ангелов со сто, а где мудрено – там ни одного!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918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88224" y="338328"/>
            <a:ext cx="2376264" cy="1794528"/>
          </a:xfrm>
        </p:spPr>
        <p:txBody>
          <a:bodyPr/>
          <a:lstStyle/>
          <a:p>
            <a:r>
              <a:rPr lang="ru-RU" dirty="0" smtClean="0"/>
              <a:t>Занятия</a:t>
            </a:r>
            <a:endParaRPr lang="ru-RU" dirty="0"/>
          </a:p>
        </p:txBody>
      </p:sp>
      <p:pic>
        <p:nvPicPr>
          <p:cNvPr id="5" name="Picture 2" descr="K:\посвящение вгимн\21.10.2013\DSCN04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83" r="3085" b="12632"/>
          <a:stretch/>
        </p:blipFill>
        <p:spPr bwMode="auto">
          <a:xfrm>
            <a:off x="179512" y="188640"/>
            <a:ext cx="6153836" cy="38567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 descr="H:\за нравственный подвиг\2014 НА КОНКУРС за нравственный подвиг\грамоты, фото\занятия\DSCN0443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71" r="25414"/>
          <a:stretch/>
        </p:blipFill>
        <p:spPr bwMode="auto">
          <a:xfrm>
            <a:off x="6012160" y="3645024"/>
            <a:ext cx="2952328" cy="3023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Объект 3" descr="H:\за нравственный подвиг\2014 НА КОНКУРС за нравственный подвиг\грамоты, фото\проекты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73861"/>
            <a:ext cx="332323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7648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3456384" cy="6424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Детские рисунки</a:t>
            </a:r>
            <a:endParaRPr lang="ru-RU" sz="3600" dirty="0"/>
          </a:p>
        </p:txBody>
      </p:sp>
      <p:pic>
        <p:nvPicPr>
          <p:cNvPr id="4" name="Рисунок 3" descr="C:\Users\Андрей\Desktop\Новая папка\IMG_782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3" t="1283" r="2502" b="10439"/>
          <a:stretch/>
        </p:blipFill>
        <p:spPr bwMode="auto">
          <a:xfrm>
            <a:off x="4283968" y="188640"/>
            <a:ext cx="358597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Андрей\Desktop\Новая папка\IMG_783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3" t="1326" r="2726" b="3000"/>
          <a:stretch/>
        </p:blipFill>
        <p:spPr bwMode="auto">
          <a:xfrm>
            <a:off x="251521" y="1268760"/>
            <a:ext cx="2520279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Объект 5" descr="C:\Users\Андрей\Desktop\Новая папка\IMG_7835.JPG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4" t="7449" r="2335" b="1249"/>
          <a:stretch/>
        </p:blipFill>
        <p:spPr bwMode="auto">
          <a:xfrm>
            <a:off x="2051720" y="3789040"/>
            <a:ext cx="35831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C:\Users\Андрей\Desktop\Новая папка\IMG_7832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1" t="2286" r="4420" b="2414"/>
          <a:stretch/>
        </p:blipFill>
        <p:spPr bwMode="auto">
          <a:xfrm>
            <a:off x="6012160" y="2624085"/>
            <a:ext cx="281640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94774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2892718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Детские рисунки</a:t>
            </a:r>
          </a:p>
        </p:txBody>
      </p:sp>
      <p:pic>
        <p:nvPicPr>
          <p:cNvPr id="5" name="Рисунок 4" descr="C:\Users\Андрей\Desktop\Новая папка\IMG_782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9" t="4702" b="6384"/>
          <a:stretch/>
        </p:blipFill>
        <p:spPr bwMode="auto">
          <a:xfrm>
            <a:off x="3923928" y="308393"/>
            <a:ext cx="4548902" cy="3264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Андрей\Desktop\Новая папка\IMG_782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3"/>
          <a:stretch/>
        </p:blipFill>
        <p:spPr bwMode="auto">
          <a:xfrm>
            <a:off x="4572000" y="3933056"/>
            <a:ext cx="3658367" cy="2488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Объект 3" descr="C:\Users\Андрей\Desktop\Новая папка\IMG_7829.JPG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2" t="1926" r="3689" b="433"/>
          <a:stretch/>
        </p:blipFill>
        <p:spPr bwMode="auto">
          <a:xfrm>
            <a:off x="457200" y="1936530"/>
            <a:ext cx="310874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016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2170"/>
            <a:ext cx="7408333" cy="5829118"/>
          </a:xfrm>
        </p:spPr>
        <p:txBody>
          <a:bodyPr>
            <a:normAutofit fontScale="25000" lnSpcReduction="20000"/>
          </a:bodyPr>
          <a:lstStyle/>
          <a:p>
            <a:endParaRPr lang="ru-RU" sz="3500" dirty="0" smtClean="0"/>
          </a:p>
          <a:p>
            <a:endParaRPr lang="ru-RU" sz="3500" dirty="0"/>
          </a:p>
          <a:p>
            <a:r>
              <a:rPr lang="ru-RU" sz="14400" b="1" dirty="0" smtClean="0"/>
              <a:t>Кто </a:t>
            </a:r>
            <a:r>
              <a:rPr lang="ru-RU" sz="14400" b="1" dirty="0"/>
              <a:t>нас корит - тот нам дарит, а кто хвалит -  тот у нас крадет</a:t>
            </a:r>
            <a:r>
              <a:rPr lang="ru-RU" sz="14400" b="1" dirty="0" smtClean="0"/>
              <a:t>.</a:t>
            </a:r>
          </a:p>
          <a:p>
            <a:endParaRPr lang="ru-RU" sz="14400" b="1" dirty="0"/>
          </a:p>
          <a:p>
            <a:r>
              <a:rPr lang="ru-RU" sz="14400" b="1" dirty="0"/>
              <a:t>Учить – это небольшие камни с колокольни бросать, а исполнять – это большие камни на колокольню таскать</a:t>
            </a:r>
            <a:r>
              <a:rPr lang="ru-RU" sz="14400" b="1" dirty="0" smtClean="0"/>
              <a:t>.</a:t>
            </a:r>
          </a:p>
          <a:p>
            <a:endParaRPr lang="ru-RU" sz="14400" b="1" dirty="0" smtClean="0"/>
          </a:p>
          <a:p>
            <a:r>
              <a:rPr lang="ru-RU" sz="14400" b="1" dirty="0"/>
              <a:t>Терпел Моисей, терпел Елисей, терпел Илия – </a:t>
            </a:r>
            <a:r>
              <a:rPr lang="ru-RU" sz="14400" b="1" dirty="0" smtClean="0"/>
              <a:t>потерплю </a:t>
            </a:r>
            <a:r>
              <a:rPr lang="ru-RU" sz="14400" b="1" dirty="0"/>
              <a:t>и я.</a:t>
            </a:r>
          </a:p>
          <a:p>
            <a:endParaRPr lang="ru-RU" sz="3200" b="1" dirty="0"/>
          </a:p>
          <a:p>
            <a:r>
              <a:rPr lang="ru-RU" b="1" dirty="0" smtClean="0"/>
              <a:t> 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2067" y="2413338"/>
            <a:ext cx="7814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dirty="0" smtClean="0"/>
              <a:t> 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58564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49736" y="332656"/>
            <a:ext cx="3737064" cy="125272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Сцены из спектакля</a:t>
            </a:r>
            <a:endParaRPr lang="ru-RU" sz="3200" b="1" dirty="0"/>
          </a:p>
        </p:txBody>
      </p:sp>
      <p:pic>
        <p:nvPicPr>
          <p:cNvPr id="4" name="Объект 3" descr="D:\Мама файлы\Фото  гимназия\1 кл трактор и т д\в гостях у батюшки Амвросия\IMG_436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734" y="338328"/>
            <a:ext cx="4400002" cy="322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736" y="1771722"/>
            <a:ext cx="4033906" cy="3025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797132"/>
            <a:ext cx="3592160" cy="26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772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464</TotalTime>
  <Words>233</Words>
  <Application>Microsoft Office PowerPoint</Application>
  <PresentationFormat>Экран (4:3)</PresentationFormat>
  <Paragraphs>55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РАЗВИТИЕ ДУХОВНО – НРАВСТВЕННЫХ КАЧЕСТВ ЛИЧНОСТИ УЧАЩИХСЯ НА ОСНОВЕ ИЗУЧЕНИЯ НАСЛЕДИЯ ПРП. АМВРОСИЯ ОПТИНСКОГО </vt:lpstr>
      <vt:lpstr>Слайд 2</vt:lpstr>
      <vt:lpstr>ПОСВЯЩЕНИЕ В ГИМНАЗИСТЫ</vt:lpstr>
      <vt:lpstr>Слайд 4</vt:lpstr>
      <vt:lpstr>Занятия</vt:lpstr>
      <vt:lpstr>Детские рисунки</vt:lpstr>
      <vt:lpstr>Детские рисунки</vt:lpstr>
      <vt:lpstr>Слайд 8</vt:lpstr>
      <vt:lpstr>Сцены из спектакля</vt:lpstr>
      <vt:lpstr>Сцены из спектакля</vt:lpstr>
      <vt:lpstr>Слайд 11</vt:lpstr>
      <vt:lpstr>Слайд 12</vt:lpstr>
      <vt:lpstr>Слайд 13</vt:lpstr>
      <vt:lpstr>Слайд 14</vt:lpstr>
      <vt:lpstr>Слайд 15</vt:lpstr>
      <vt:lpstr>Слайд 16</vt:lpstr>
      <vt:lpstr>литературно – музыкальная композиция «В гостях у батюшки Амвросия»</vt:lpstr>
      <vt:lpstr>литературно – музыкальная композиция «В гостях у батюшки Амвросия»</vt:lpstr>
      <vt:lpstr>ПРИТЧА О БОГАТОЙ БАРЫНЕ</vt:lpstr>
      <vt:lpstr>ПРИТЧА О БОГАТОЙ БАРЫНЕ</vt:lpstr>
      <vt:lpstr>Награждения</vt:lpstr>
      <vt:lpstr>Форум в Тамбове</vt:lpstr>
      <vt:lpstr>Выступление на секции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ДУХОВНО – НРАВСТВЕННЫХ КАЧЕСТВ ЛИЧНОСТИ УЧАЩИХСЯ НА ОСНОВЕ ИЗУЧЕНИЯ НАСЛЕДИЯ ПРП. АМВРОСИЯ ОПТИНСКОГО </dc:title>
  <dc:creator>User</dc:creator>
  <cp:lastModifiedBy>Семинария</cp:lastModifiedBy>
  <cp:revision>35</cp:revision>
  <dcterms:created xsi:type="dcterms:W3CDTF">2014-08-20T07:13:23Z</dcterms:created>
  <dcterms:modified xsi:type="dcterms:W3CDTF">2014-09-25T07:36:23Z</dcterms:modified>
</cp:coreProperties>
</file>