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0" d="100"/>
          <a:sy n="70" d="100"/>
        </p:scale>
        <p:origin x="-66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84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610315"/>
            <a:ext cx="7086600" cy="18996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057400" cy="365125"/>
          </a:xfrm>
        </p:spPr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1524000" y="5349875"/>
            <a:ext cx="7086600" cy="610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1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12"/>
            <a:ext cx="12188427" cy="68600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28877" y="485522"/>
            <a:ext cx="11312665" cy="1205166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877" y="1825625"/>
            <a:ext cx="11312665" cy="314288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  <a:lvl2pPr>
              <a:defRPr sz="1600">
                <a:solidFill>
                  <a:srgbClr val="002060"/>
                </a:solidFill>
              </a:defRPr>
            </a:lvl2pPr>
            <a:lvl3pPr>
              <a:defRPr sz="1400">
                <a:solidFill>
                  <a:srgbClr val="002060"/>
                </a:solidFill>
              </a:defRPr>
            </a:lvl3pPr>
            <a:lvl4pPr>
              <a:defRPr sz="1200">
                <a:solidFill>
                  <a:srgbClr val="002060"/>
                </a:solidFill>
              </a:defRPr>
            </a:lvl4pPr>
            <a:lvl5pPr>
              <a:defRPr sz="1000"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514088"/>
            <a:ext cx="2743200" cy="207387"/>
          </a:xfrm>
        </p:spPr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514088"/>
            <a:ext cx="4114800" cy="207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514088"/>
            <a:ext cx="2743200" cy="207387"/>
          </a:xfrm>
        </p:spPr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2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9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3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8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BEC9-DA4D-404C-BE55-D1D2E2921C6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5CA9-4C03-46F3-B7FD-FBB7E936D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1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  <a:cs typeface="Aharoni" panose="02010803020104030203" pitchFamily="2" charset="-79"/>
              </a:rPr>
              <a:t>ПРАВОСЛАВНОЕ ПРОСВЕЩЕНИЕ И ДУХОВНО-НРАВСТВЕННОЕ  ВОСПИТАНИЕ В СИСТЕМЕ ЦЕРКОВНОГО И СВЕТСКОГО ОБРАЗОВАНИЯ</a:t>
            </a:r>
            <a:endParaRPr lang="ru-RU" dirty="0"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637" y="3589158"/>
            <a:ext cx="7086600" cy="257963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/>
              <a:t>Секция №2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/>
              <a:t>Смоленская Православная Духовная Семинария</a:t>
            </a:r>
          </a:p>
          <a:p>
            <a:pPr algn="ctr"/>
            <a:endParaRPr lang="ru-RU" sz="2000" dirty="0"/>
          </a:p>
          <a:p>
            <a:pPr algn="ctr"/>
            <a:r>
              <a:rPr lang="ru-RU" sz="1800" dirty="0" smtClean="0"/>
              <a:t>23-24 сентября 2014 года</a:t>
            </a:r>
          </a:p>
          <a:p>
            <a:pPr algn="ctr"/>
            <a:r>
              <a:rPr lang="ru-RU" sz="1800" dirty="0" smtClean="0"/>
              <a:t>Смоленск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27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ПРОБЛЕМНОЕ ПОЛЕ  СЕКЦИИ</a:t>
            </a:r>
            <a:endParaRPr lang="ru-RU" sz="2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8" y="1596981"/>
            <a:ext cx="9530367" cy="3039414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Религиозная культура в  контексте светского </a:t>
            </a:r>
            <a:r>
              <a:rPr lang="ru-RU" sz="2400" dirty="0" smtClean="0"/>
              <a:t>образования</a:t>
            </a:r>
            <a:endParaRPr lang="ru-RU" sz="2400" dirty="0" smtClean="0"/>
          </a:p>
          <a:p>
            <a:r>
              <a:rPr lang="ru-RU" sz="2400" dirty="0" smtClean="0"/>
              <a:t>Опыт духовно-нравственного воспитания и православного просвещения в системе светского и религиозного </a:t>
            </a:r>
            <a:r>
              <a:rPr lang="ru-RU" sz="2400" dirty="0" smtClean="0"/>
              <a:t>образования</a:t>
            </a:r>
            <a:endParaRPr lang="ru-RU" sz="2400" dirty="0" smtClean="0"/>
          </a:p>
          <a:p>
            <a:r>
              <a:rPr lang="ru-RU" sz="2400" dirty="0" smtClean="0"/>
              <a:t>Актуальные проблемы реализации религиозно-культурологических дисциплин в </a:t>
            </a:r>
            <a:r>
              <a:rPr lang="ru-RU" sz="2400" dirty="0" smtClean="0"/>
              <a:t>школе</a:t>
            </a:r>
            <a:endParaRPr lang="ru-RU" sz="2400" dirty="0" smtClean="0"/>
          </a:p>
          <a:p>
            <a:r>
              <a:rPr lang="ru-RU" sz="2400" dirty="0" smtClean="0"/>
              <a:t>Роль воскресных школ, православных образовательных учреждений в системе духовно-нравственного воспитания и православного </a:t>
            </a:r>
            <a:r>
              <a:rPr lang="ru-RU" sz="2400" dirty="0" smtClean="0"/>
              <a:t>просвещения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82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485522"/>
            <a:ext cx="11277903" cy="98267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anose="020B0A04020102020204" pitchFamily="34" charset="0"/>
              </a:rPr>
              <a:t>Нормативно-правовое обеспечение системы духовно-нравственного </a:t>
            </a:r>
            <a:r>
              <a:rPr lang="ru-RU" sz="2400" dirty="0" smtClean="0">
                <a:latin typeface="Arial Black" panose="020B0A04020102020204" pitchFamily="34" charset="0"/>
              </a:rPr>
              <a:t>воспитания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01" y="1365161"/>
            <a:ext cx="11071841" cy="3966693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Федеральный </a:t>
            </a:r>
            <a:r>
              <a:rPr lang="ru-RU" dirty="0"/>
              <a:t>закон от 29.12.2012 № 273-ФЗ «Об образовании в Российской Федерации»;</a:t>
            </a:r>
          </a:p>
          <a:p>
            <a:r>
              <a:rPr lang="ru-RU" dirty="0" smtClean="0"/>
              <a:t>«</a:t>
            </a:r>
            <a:r>
              <a:rPr lang="ru-RU" dirty="0"/>
              <a:t>О Национальной стратегии действий в интересах детей на 2012 – 2017 годы» (Указ Президента РФ от 01.06.2012 № 761);</a:t>
            </a:r>
          </a:p>
          <a:p>
            <a:r>
              <a:rPr lang="ru-RU" dirty="0" smtClean="0"/>
              <a:t> </a:t>
            </a:r>
            <a:r>
              <a:rPr lang="ru-RU" dirty="0"/>
              <a:t>«О стратегии государственной национальной политики Российской Федерации на период до 2025 года» (Указ Президента РФ от 19.12.2012 </a:t>
            </a:r>
            <a:r>
              <a:rPr lang="ru-RU" dirty="0" smtClean="0"/>
              <a:t> № </a:t>
            </a:r>
            <a:r>
              <a:rPr lang="ru-RU" dirty="0"/>
              <a:t>1666);</a:t>
            </a:r>
          </a:p>
          <a:p>
            <a:r>
              <a:rPr lang="ru-RU" dirty="0" smtClean="0"/>
              <a:t>Национальная </a:t>
            </a:r>
            <a:r>
              <a:rPr lang="ru-RU" dirty="0"/>
              <a:t>доктрина образования Российской Федерации до </a:t>
            </a:r>
            <a:r>
              <a:rPr lang="ru-RU" dirty="0" smtClean="0"/>
              <a:t> 2025 </a:t>
            </a:r>
            <a:r>
              <a:rPr lang="ru-RU" dirty="0"/>
              <a:t>г.;</a:t>
            </a:r>
          </a:p>
          <a:p>
            <a:r>
              <a:rPr lang="ru-RU" dirty="0" smtClean="0"/>
              <a:t>Концепция </a:t>
            </a:r>
            <a:r>
              <a:rPr lang="ru-RU" dirty="0"/>
              <a:t>духовно-нравственного развития и воспитания личности гражданина </a:t>
            </a:r>
            <a:r>
              <a:rPr lang="ru-RU" dirty="0" smtClean="0"/>
              <a:t>России;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Протокол заседания Комиссии по вопросам религиозных объединений при Правительстве Российской Федерации от 08.07.2014 № 1 (64);</a:t>
            </a:r>
          </a:p>
          <a:p>
            <a:r>
              <a:rPr lang="ru-RU" dirty="0"/>
              <a:t>Протокол заседания Попечительского совета по реализации проекта «Возрождение духовно-нравственного наследия в условиях открытой социально-образовательной среды» от 26.02.2014 № </a:t>
            </a:r>
            <a:r>
              <a:rPr lang="ru-RU" dirty="0" smtClean="0"/>
              <a:t>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2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485522"/>
            <a:ext cx="11236575" cy="93384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Нормативные основы православного  просвещения в системе религиозного образования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1446663"/>
            <a:ext cx="11304814" cy="352184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Концепция дальнейшего реформирования системы духовного образования Русской Православной </a:t>
            </a:r>
            <a:r>
              <a:rPr lang="ru-RU" dirty="0" smtClean="0"/>
              <a:t>Церкви</a:t>
            </a:r>
          </a:p>
          <a:p>
            <a:pPr marL="0" indent="0">
              <a:buNone/>
            </a:pPr>
            <a:r>
              <a:rPr lang="ru-RU" dirty="0" smtClean="0"/>
              <a:t>    (22 </a:t>
            </a:r>
            <a:r>
              <a:rPr lang="ru-RU" dirty="0"/>
              <a:t>марта 2011 </a:t>
            </a:r>
            <a:r>
              <a:rPr lang="ru-RU" dirty="0" smtClean="0"/>
              <a:t>г.)</a:t>
            </a:r>
          </a:p>
          <a:p>
            <a:r>
              <a:rPr lang="ru-RU" dirty="0" smtClean="0"/>
              <a:t>Стандарт православного компонента начального общего, основного общего, среднего (полного) общего образования для учебных заведений Российской Федерации (27 июля 2011 г.)</a:t>
            </a:r>
          </a:p>
          <a:p>
            <a:r>
              <a:rPr lang="ru-RU" dirty="0" smtClean="0"/>
              <a:t>Документ «О религиозно-образовательном и катехизическом служении в Русской Православной Церкви» </a:t>
            </a:r>
          </a:p>
          <a:p>
            <a:pPr marL="0" indent="0">
              <a:buNone/>
            </a:pPr>
            <a:r>
              <a:rPr lang="ru-RU" dirty="0" smtClean="0"/>
              <a:t>    (</a:t>
            </a:r>
            <a:r>
              <a:rPr lang="ru-RU" dirty="0"/>
              <a:t>27 декабря 2011 </a:t>
            </a:r>
            <a:r>
              <a:rPr lang="ru-RU" dirty="0" smtClean="0"/>
              <a:t>г.)</a:t>
            </a:r>
            <a:endParaRPr lang="ru-RU" dirty="0"/>
          </a:p>
          <a:p>
            <a:r>
              <a:rPr lang="ru-RU" dirty="0" smtClean="0"/>
              <a:t>Постановления </a:t>
            </a:r>
            <a:r>
              <a:rPr lang="ru-RU" dirty="0"/>
              <a:t>Освященного Архиерейского Собора Русской Православной Церкви в области религиозного образования, просвещения и </a:t>
            </a:r>
            <a:r>
              <a:rPr lang="ru-RU" dirty="0" err="1"/>
              <a:t>катехизации</a:t>
            </a:r>
            <a:r>
              <a:rPr lang="ru-RU" dirty="0"/>
              <a:t> </a:t>
            </a:r>
            <a:r>
              <a:rPr lang="ru-RU" dirty="0" smtClean="0"/>
              <a:t>(5 </a:t>
            </a:r>
            <a:r>
              <a:rPr lang="ru-RU" dirty="0"/>
              <a:t>февраля </a:t>
            </a:r>
            <a:r>
              <a:rPr lang="ru-RU" dirty="0" smtClean="0"/>
              <a:t>2013 г.)</a:t>
            </a:r>
            <a:endParaRPr lang="ru-RU" dirty="0"/>
          </a:p>
          <a:p>
            <a:r>
              <a:rPr lang="ru-RU" dirty="0" smtClean="0"/>
              <a:t>Положение </a:t>
            </a:r>
            <a:r>
              <a:rPr lang="ru-RU" dirty="0"/>
              <a:t>о деятельности воскресных школ (для детей) Русской </a:t>
            </a:r>
            <a:r>
              <a:rPr lang="ru-RU"/>
              <a:t>Православной </a:t>
            </a:r>
            <a:r>
              <a:rPr lang="ru-RU" smtClean="0"/>
              <a:t>Церкви </a:t>
            </a:r>
            <a:endParaRPr lang="ru-RU" dirty="0" smtClean="0"/>
          </a:p>
          <a:p>
            <a:r>
              <a:rPr lang="ru-RU" dirty="0" smtClean="0"/>
              <a:t>Православный </a:t>
            </a:r>
            <a:r>
              <a:rPr lang="ru-RU" dirty="0"/>
              <a:t>компонент к структуре основной общеобразовательной программы дошкольного образования (для православного дошкольного образовательного учреждения на территории Российской Федерации)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310</Words>
  <Application>Microsoft Office PowerPoint</Application>
  <PresentationFormat>Произвольный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ПРАВОСЛАВНОЕ ПРОСВЕЩЕНИЕ И ДУХОВНО-НРАВСТВЕННОЕ  ВОСПИТАНИЕ В СИСТЕМЕ ЦЕРКОВНОГО И СВЕТСКОГО ОБРАЗОВАНИЯ</vt:lpstr>
      <vt:lpstr>ПРОБЛЕМНОЕ ПОЛЕ  СЕКЦИИ</vt:lpstr>
      <vt:lpstr>Нормативно-правовое обеспечение системы духовно-нравственного воспитания</vt:lpstr>
      <vt:lpstr>Нормативные основы православного  просвещения в системе религиозного образования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Орешкова</dc:creator>
  <cp:lastModifiedBy>Урбанович</cp:lastModifiedBy>
  <cp:revision>14</cp:revision>
  <dcterms:created xsi:type="dcterms:W3CDTF">2014-09-17T17:56:43Z</dcterms:created>
  <dcterms:modified xsi:type="dcterms:W3CDTF">2014-09-22T08:21:11Z</dcterms:modified>
</cp:coreProperties>
</file>