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84" r:id="rId2"/>
    <p:sldId id="257" r:id="rId3"/>
    <p:sldId id="281" r:id="rId4"/>
    <p:sldId id="280" r:id="rId5"/>
    <p:sldId id="278" r:id="rId6"/>
    <p:sldId id="279" r:id="rId7"/>
    <p:sldId id="282" r:id="rId8"/>
    <p:sldId id="2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404" y="-96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281EE67-5FB8-4EDE-9A9C-D4C7F99DA005}" type="datetimeFigureOut">
              <a:rPr lang="ru-RU" smtClean="0"/>
              <a:t>23.09.2014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B2A352-2CC4-4A6E-AF7A-1F00B61C70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osoroik.ru/" TargetMode="External"/><Relationship Id="rId2" Type="http://schemas.openxmlformats.org/officeDocument/2006/relationships/hyperlink" Target="http://relig.t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131408@bk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124744"/>
            <a:ext cx="8686800" cy="43924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Главная цель воспитания: духовное развитие человека, а достигнуть его </a:t>
            </a:r>
            <a:r>
              <a:rPr lang="ru-RU" dirty="0" smtClean="0"/>
              <a:t>не возможно </a:t>
            </a:r>
            <a:r>
              <a:rPr lang="ru-RU" dirty="0"/>
              <a:t>без опоры на культурно-исторические традиции народа, на особенности его национального характера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		К.Д. Ушинский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31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2646" y="309774"/>
            <a:ext cx="2121592" cy="2719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7" descr="%D0%B3%D0%B8%D0%BF%D0%B5%D1%80%D0%B0%D0%BA%D1%82%D0%B8%D0%B2%D0%BD-%D1%80%D0%B5%D0%B1%D0%B5%D0%BD%D0%BE%D0%BA-%D0%B7%D0%B0%D1%85%D0%BE%D0%B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9" y="3705324"/>
            <a:ext cx="4197571" cy="315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 descr="C:\Documents and Settings\IAntonova\Рабочий стол\Обложки Стандарты\koncep_dux-nrav_razvitiy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179" y="2492896"/>
            <a:ext cx="1465552" cy="222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 descr="C:\Documents and Settings\IAntonova\Рабочий стол\Обложки Стандарты\federal_gos_obraz_sta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701" y="1481335"/>
            <a:ext cx="1507371" cy="222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b-41-0139-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51" y="3235959"/>
            <a:ext cx="1510634" cy="22239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83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9" name="Picture 3" descr="C:\Users\Ольга\Desktop\img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63"/>
            <a:ext cx="4391025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9512" y="1657907"/>
            <a:ext cx="6220716" cy="27699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МЕТОДИЧЕСКАЯ ЛАБОРАТОРИЯ </a:t>
            </a:r>
            <a:r>
              <a:rPr lang="ru-RU" sz="1200" dirty="0"/>
              <a:t>ИСТОРИИ И КУЛЬТУРЫ РЕЛИГИЙ МИРА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0139" y="1966274"/>
            <a:ext cx="6310089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Основной целью лаборатории является оказание методической помощи учителю по организации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преподаванию предметов религиоведческой направленности.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Лаборатория ставит перед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собой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задачи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1. Участие в подготовке и переподготовке кадров по преподаванию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данных курсов;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2. Разработка учебно-методических пособий и методических материалов для учителя и учащегося;</a:t>
            </a:r>
          </a:p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Обеспечение условий для распространения педагогического опыта;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4.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Проведение круглых столов, научно-практических конференций и др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5.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Оказание методической помощи учителям, преподающим предметы в рамках комплексного учебного курса "Основы религиозных культур и светской этики".</a:t>
            </a:r>
          </a:p>
        </p:txBody>
      </p:sp>
      <p:pic>
        <p:nvPicPr>
          <p:cNvPr id="9220" name="Picture 4" descr="C:\Users\Ольга\Desktop\n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1707"/>
            <a:ext cx="4752975" cy="148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400228" y="1505413"/>
            <a:ext cx="2636268" cy="526217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ru-RU" sz="1600" b="1" dirty="0" smtClean="0"/>
          </a:p>
          <a:p>
            <a:pPr marL="0" indent="0" algn="just">
              <a:buNone/>
            </a:pPr>
            <a:r>
              <a:rPr lang="ru-RU" sz="1600" b="1" dirty="0" smtClean="0">
                <a:solidFill>
                  <a:schemeClr val="bg1"/>
                </a:solidFill>
              </a:rPr>
              <a:t>В </a:t>
            </a:r>
            <a:r>
              <a:rPr lang="ru-RU" sz="1600" b="1" dirty="0">
                <a:solidFill>
                  <a:schemeClr val="bg1"/>
                </a:solidFill>
              </a:rPr>
              <a:t>марте 2013 года указом Святейшего Патриарха Московского и всея Руси Кирилла был создан Отдел религиозного образования и </a:t>
            </a:r>
            <a:r>
              <a:rPr lang="ru-RU" sz="1600" b="1" dirty="0" err="1">
                <a:solidFill>
                  <a:schemeClr val="bg1"/>
                </a:solidFill>
              </a:rPr>
              <a:t>катехизации</a:t>
            </a:r>
            <a:r>
              <a:rPr lang="ru-RU" sz="1600" b="1" dirty="0">
                <a:solidFill>
                  <a:schemeClr val="bg1"/>
                </a:solidFill>
              </a:rPr>
              <a:t> города Москвы. На данный момент организация работает по трем основным направлениям – взаимодействие со светской школой, помощь православным учебным заведениям, в том числе воскресным школам, гимназиям и лицеям, а также решение вопросы </a:t>
            </a:r>
            <a:r>
              <a:rPr lang="ru-RU" sz="1600" b="1" dirty="0" err="1">
                <a:solidFill>
                  <a:schemeClr val="bg1"/>
                </a:solidFill>
              </a:rPr>
              <a:t>катехизации</a:t>
            </a:r>
            <a:endParaRPr lang="ru-R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6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2938463"/>
            <a:ext cx="456361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Московский городской конкурс ученического творчества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«</a:t>
            </a:r>
            <a:r>
              <a:rPr lang="ru-RU" b="1" dirty="0">
                <a:effectLst/>
              </a:rPr>
              <a:t>Игумен Земли Русской», посвященный 700-летию со дня рождения преподобного Сергия Радонежского</a:t>
            </a:r>
            <a:endParaRPr lang="ru-RU" dirty="0"/>
          </a:p>
        </p:txBody>
      </p:sp>
      <p:pic>
        <p:nvPicPr>
          <p:cNvPr id="8194" name="Picture 2" descr="C:\Users\Ольга\Desktop\Смоленск исходник\525d666194b63e847538b4ceffa6ba733d1cc57b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374747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851376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ЕЛИЗАВЕТИНСКИЕ ДНИ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>
                <a:solidFill>
                  <a:schemeClr val="accent1">
                    <a:lumMod val="50000"/>
                  </a:schemeClr>
                </a:solidFill>
              </a:rPr>
              <a:t>сентябрь – ноябрь 2014 года</a:t>
            </a:r>
            <a:endParaRPr lang="ru-RU" sz="27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Ольга\Desktop\Смоленск исходник\0_12137c_324a33fc_XL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55" y="-1"/>
            <a:ext cx="2458045" cy="376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льга\Desktop\Смоленск исходник\0_1a2353_c3bc944_-1-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955" y="3538030"/>
            <a:ext cx="2489977" cy="3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льга\Desktop\Смоленск исходник\0_1811e8_2d670801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" y="2001411"/>
            <a:ext cx="6675726" cy="4856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34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404664"/>
            <a:ext cx="4968552" cy="36198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effectLst/>
              </a:rPr>
              <a:t>Московский</a:t>
            </a:r>
            <a:r>
              <a:rPr lang="ru-RU" b="1" dirty="0">
                <a:effectLst/>
              </a:rPr>
              <a:t> </a:t>
            </a:r>
            <a:r>
              <a:rPr lang="ru-RU" sz="2700" b="1" dirty="0">
                <a:effectLst/>
              </a:rPr>
              <a:t>городской конкурс творчества 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учителей </a:t>
            </a:r>
            <a:r>
              <a:rPr lang="ru-RU" sz="2700" b="1" dirty="0">
                <a:effectLst/>
              </a:rPr>
              <a:t>и обучающихся 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«</a:t>
            </a:r>
            <a:r>
              <a:rPr lang="ru-RU" sz="2700" b="1" dirty="0">
                <a:effectLst/>
              </a:rPr>
              <a:t>Заступник земли Русской», посвященный 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1000-летию </a:t>
            </a:r>
            <a:r>
              <a:rPr lang="ru-RU" sz="2700" b="1" dirty="0">
                <a:effectLst/>
              </a:rPr>
              <a:t>преставления 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святого </a:t>
            </a:r>
            <a:r>
              <a:rPr lang="ru-RU" sz="2700" b="1" dirty="0">
                <a:effectLst/>
              </a:rPr>
              <a:t>равноапостольного </a:t>
            </a:r>
            <a:r>
              <a:rPr lang="ru-RU" sz="2700" b="1" dirty="0" smtClean="0">
                <a:effectLst/>
              </a:rPr>
              <a:t/>
            </a:r>
            <a:br>
              <a:rPr lang="ru-RU" sz="2700" b="1" dirty="0" smtClean="0">
                <a:effectLst/>
              </a:rPr>
            </a:br>
            <a:r>
              <a:rPr lang="ru-RU" sz="2700" b="1" dirty="0" smtClean="0">
                <a:effectLst/>
              </a:rPr>
              <a:t>князя </a:t>
            </a:r>
            <a:r>
              <a:rPr lang="ru-RU" sz="2700" b="1" dirty="0">
                <a:effectLst/>
              </a:rPr>
              <a:t>Владимира </a:t>
            </a:r>
            <a:endParaRPr lang="ru-RU" sz="2700" dirty="0"/>
          </a:p>
        </p:txBody>
      </p:sp>
      <p:pic>
        <p:nvPicPr>
          <p:cNvPr id="7170" name="Picture 2" descr="C:\Users\Ольга\Desktop\Смоленск исходник\Крещение_Рус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1635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Ольга\Desktop\Смоленск исходник\800px-Храм_святого_Владимира_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843" y="4479351"/>
            <a:ext cx="3164992" cy="23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льга\Desktop\Смоленск исходник\800px-Храмовый_комплекс_Патриаршего_Подворья_Живоначальной_Троицы_в_Орехово-Борисов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835" y="4479351"/>
            <a:ext cx="2736304" cy="237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34796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1015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668344" y="5378739"/>
            <a:ext cx="10951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221545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21462"/>
            <a:ext cx="44196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Конкурсы литературного творчества ко </a:t>
            </a:r>
            <a:r>
              <a:rPr lang="ru-RU" b="1" dirty="0" smtClean="0">
                <a:effectLst/>
              </a:rPr>
              <a:t/>
            </a:r>
            <a:br>
              <a:rPr lang="ru-RU" b="1" dirty="0" smtClean="0">
                <a:effectLst/>
              </a:rPr>
            </a:br>
            <a:r>
              <a:rPr lang="ru-RU" b="1" dirty="0" smtClean="0">
                <a:effectLst/>
              </a:rPr>
              <a:t>Дню </a:t>
            </a:r>
            <a:r>
              <a:rPr lang="ru-RU" b="1" dirty="0">
                <a:effectLst/>
              </a:rPr>
              <a:t>православной книги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4221088"/>
            <a:ext cx="8686800" cy="142698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3" name="Picture 3" descr="C:\Users\Ольга\Desktop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880"/>
            <a:ext cx="3931993" cy="6076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72000" y="1700808"/>
            <a:ext cx="446385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марта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православной книги</a:t>
            </a:r>
          </a:p>
        </p:txBody>
      </p:sp>
    </p:spTree>
    <p:extLst>
      <p:ext uri="{BB962C8B-B14F-4D97-AF65-F5344CB8AC3E}">
        <p14:creationId xmlns:p14="http://schemas.microsoft.com/office/powerpoint/2010/main" val="119743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онтакты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n-US" sz="4000" u="sng" dirty="0">
                <a:hlinkClick r:id="rId2"/>
              </a:rPr>
              <a:t>http</a:t>
            </a:r>
            <a:r>
              <a:rPr lang="en-US" sz="4000" u="sng" smtClean="0">
                <a:hlinkClick r:id="rId2"/>
              </a:rPr>
              <a:t>://relig.tk</a:t>
            </a:r>
            <a:r>
              <a:rPr lang="en-US" sz="4000" u="sng" smtClean="0"/>
              <a:t> </a:t>
            </a:r>
            <a:endParaRPr lang="ru-RU" sz="4000" dirty="0"/>
          </a:p>
          <a:p>
            <a:r>
              <a:rPr lang="en-US" sz="4000" u="sng" dirty="0">
                <a:hlinkClick r:id="rId3"/>
              </a:rPr>
              <a:t>http://mosoroik.ru</a:t>
            </a:r>
            <a:endParaRPr lang="ru-RU" sz="4000" dirty="0"/>
          </a:p>
          <a:p>
            <a:r>
              <a:rPr lang="ru-RU" sz="4000" u="sng" dirty="0">
                <a:hlinkClick r:id="rId4"/>
              </a:rPr>
              <a:t>131408</a:t>
            </a:r>
            <a:r>
              <a:rPr lang="en-US" sz="4000" u="sng" dirty="0">
                <a:hlinkClick r:id="rId4"/>
              </a:rPr>
              <a:t>@bk.ru</a:t>
            </a:r>
            <a:endParaRPr lang="ru-RU" sz="40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9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531</TotalTime>
  <Words>215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Главная цель воспитания: духовное развитие человека, а достигнуть его не возможно без опоры на культурно-исторические традиции народа, на особенности его национального характера.        К.Д. Ушинский</vt:lpstr>
      <vt:lpstr>Презентация PowerPoint</vt:lpstr>
      <vt:lpstr>Презентация PowerPoint</vt:lpstr>
      <vt:lpstr>Московский городской конкурс ученического творчества  «Игумен Земли Русской», посвященный 700-летию со дня рождения преподобного Сергия Радонежского</vt:lpstr>
      <vt:lpstr>ЕЛИЗАВЕТИНСКИЕ ДНИ сентябрь – ноябрь 2014 года</vt:lpstr>
      <vt:lpstr>Московский городской конкурс творчества  учителей и обучающихся  «Заступник земли Русской», посвященный  1000-летию преставления  святого равноапостольного  князя Владимира </vt:lpstr>
      <vt:lpstr>Конкурсы литературного творчества ко  Дню православной книги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ЮНЕСКО</cp:lastModifiedBy>
  <cp:revision>25</cp:revision>
  <dcterms:created xsi:type="dcterms:W3CDTF">2014-09-19T16:42:42Z</dcterms:created>
  <dcterms:modified xsi:type="dcterms:W3CDTF">2014-09-23T16:35:32Z</dcterms:modified>
</cp:coreProperties>
</file>